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276" y="-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hyperlink" Target="http://www.gettyimages.com/detail/photo/designer-using-tablet-computer-royalty-free-image/134429246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jpeg"/><Relationship Id="rId7" Type="http://schemas.openxmlformats.org/officeDocument/2006/relationships/image" Target="../media/image18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jpeg"/><Relationship Id="rId10" Type="http://schemas.openxmlformats.org/officeDocument/2006/relationships/image" Target="../media/image21.png"/><Relationship Id="rId4" Type="http://schemas.openxmlformats.org/officeDocument/2006/relationships/image" Target="../media/image15.jpeg"/><Relationship Id="rId9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0"/>
            <a:ext cx="12192000" cy="5867400"/>
            <a:chOff x="0" y="0"/>
            <a:chExt cx="12192000" cy="5867400"/>
          </a:xfrm>
        </p:grpSpPr>
        <p:pic>
          <p:nvPicPr>
            <p:cNvPr id="10" name="Picture Placeholder 9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445"/>
            <a:stretch/>
          </p:blipFill>
          <p:spPr>
            <a:xfrm>
              <a:off x="6191250" y="0"/>
              <a:ext cx="6000750" cy="5867400"/>
            </a:xfrm>
            <a:prstGeom prst="rect">
              <a:avLst/>
            </a:prstGeom>
          </p:spPr>
        </p:pic>
        <p:pic>
          <p:nvPicPr>
            <p:cNvPr id="11" name="Picture Placeholder 9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445"/>
            <a:stretch/>
          </p:blipFill>
          <p:spPr>
            <a:xfrm>
              <a:off x="0" y="0"/>
              <a:ext cx="6191250" cy="5867400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6814458" y="533400"/>
            <a:ext cx="4876800" cy="16764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EG" sz="2500" b="1" dirty="0" smtClean="0">
              <a:solidFill>
                <a:srgbClr val="EB3C00"/>
              </a:solidFill>
              <a:latin typeface="Segoe UI Light" pitchFamily="34" charset="0"/>
            </a:endParaRPr>
          </a:p>
          <a:p>
            <a:pPr algn="ctr"/>
            <a:r>
              <a:rPr lang="en-US" sz="2500" b="1" dirty="0" smtClean="0">
                <a:solidFill>
                  <a:srgbClr val="EB3C00"/>
                </a:solidFill>
                <a:latin typeface="Segoe UI Light" pitchFamily="34" charset="0"/>
              </a:rPr>
              <a:t>Microsoft Office 365 for Education</a:t>
            </a:r>
            <a:endParaRPr lang="ar-EG" sz="2500" b="1" dirty="0" smtClean="0">
              <a:solidFill>
                <a:srgbClr val="EB3C00"/>
              </a:solidFill>
              <a:latin typeface="Segoe UI Light" pitchFamily="34" charset="0"/>
            </a:endParaRPr>
          </a:p>
          <a:p>
            <a:pPr algn="ctr" rtl="1"/>
            <a:endParaRPr lang="en-US" sz="2500" b="1" dirty="0" smtClean="0">
              <a:solidFill>
                <a:srgbClr val="EB3C00"/>
              </a:solidFill>
              <a:latin typeface="Segoe UI Light" pitchFamily="34" charset="0"/>
            </a:endParaRPr>
          </a:p>
          <a:p>
            <a:pPr algn="ctr" rtl="1"/>
            <a:r>
              <a:rPr lang="ar-EG" sz="2500" b="1" dirty="0" smtClean="0">
                <a:solidFill>
                  <a:srgbClr val="EB3C00"/>
                </a:solidFill>
                <a:latin typeface="Segoe UI Light" pitchFamily="34" charset="0"/>
              </a:rPr>
              <a:t>تكنولوجيا </a:t>
            </a:r>
            <a:r>
              <a:rPr lang="ar-EG" sz="2500" b="1" dirty="0">
                <a:solidFill>
                  <a:srgbClr val="EB3C00"/>
                </a:solidFill>
                <a:latin typeface="Segoe UI Light" pitchFamily="34" charset="0"/>
              </a:rPr>
              <a:t>- تجديد - تطوير - مرونه – </a:t>
            </a:r>
            <a:r>
              <a:rPr lang="ar-EG" sz="2500" b="1" dirty="0" smtClean="0">
                <a:solidFill>
                  <a:srgbClr val="EB3C00"/>
                </a:solidFill>
                <a:latin typeface="Segoe UI Light" pitchFamily="34" charset="0"/>
              </a:rPr>
              <a:t>تواصل</a:t>
            </a:r>
            <a:endParaRPr lang="en-US" sz="2500" b="1" dirty="0" smtClean="0">
              <a:solidFill>
                <a:srgbClr val="EB3C00"/>
              </a:solidFill>
              <a:latin typeface="Segoe UI Light" pitchFamily="34" charset="0"/>
            </a:endParaRPr>
          </a:p>
          <a:p>
            <a:pPr algn="ctr" rtl="1"/>
            <a:endParaRPr lang="ar-EG" sz="2500" b="1" dirty="0">
              <a:solidFill>
                <a:srgbClr val="EB3C00"/>
              </a:solidFill>
              <a:latin typeface="Segoe UI Light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screen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86" y="5852886"/>
            <a:ext cx="2765814" cy="100511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 descr="C:\Users\Administrator\Desktop\Microsoft_logo_All_colors\MSFT_logo_rgb_C-Gray_D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5852886"/>
            <a:ext cx="2857500" cy="1050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0" y="5997370"/>
            <a:ext cx="19050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29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"/>
            <a:ext cx="12188825" cy="589014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6200" y="76200"/>
            <a:ext cx="7772400" cy="1905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To Grow More</a:t>
            </a:r>
          </a:p>
          <a:p>
            <a:r>
              <a:rPr lang="en-US" sz="3600" b="1" dirty="0" smtClean="0">
                <a:solidFill>
                  <a:srgbClr val="FFFF00"/>
                </a:solidFill>
              </a:rPr>
              <a:t>Leave What you have learnt Behind …..</a:t>
            </a:r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9" name="Picture 2" descr="C:\Users\Administrator\Desktop\Microsoft_logo_All_colors\MSFT_logo_rgb_C-Gray_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5852886"/>
            <a:ext cx="2857500" cy="1050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screen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86" y="5852886"/>
            <a:ext cx="2765814" cy="100511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0" y="5997370"/>
            <a:ext cx="19050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1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http://cache1.asset-cache.net/xr/134429246.jpg?v=1&amp;c=IWSAsset&amp;k=3&amp;d=91F5CCEF208281FD5C343D12E4E10FFA5F73AEC31E90807E3C404E3F4AA9C0FD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393122" y="3968693"/>
            <a:ext cx="2123412" cy="2533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806"/>
          <a:stretch/>
        </p:blipFill>
        <p:spPr>
          <a:xfrm>
            <a:off x="265440" y="3957649"/>
            <a:ext cx="2147887" cy="2551244"/>
          </a:xfrm>
          <a:prstGeom prst="rect">
            <a:avLst/>
          </a:prstGeom>
        </p:spPr>
      </p:pic>
      <p:pic>
        <p:nvPicPr>
          <p:cNvPr id="16" name="Picture 2" descr="C:\Users\v-junyo\Documents\Jun_Mesh\Microsoft Files\DesignTools\Brand Photos\Office Brand - No_exp\In the Office\girl computer sit office smile female male blur laptop background.jpg"/>
          <p:cNvPicPr>
            <a:picLocks noChangeAspect="1" noChangeArrowheads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008850" y="3964000"/>
            <a:ext cx="2137017" cy="2538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774660" y="3957648"/>
            <a:ext cx="2129474" cy="2544893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787"/>
          <a:stretch/>
        </p:blipFill>
        <p:spPr>
          <a:xfrm>
            <a:off x="2646978" y="3963999"/>
            <a:ext cx="2128221" cy="2538543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76000">
                <a:schemeClr val="tx1">
                  <a:alpha val="54000"/>
                </a:schemeClr>
              </a:gs>
              <a:gs pos="100000">
                <a:schemeClr val="tx1">
                  <a:tint val="23500"/>
                  <a:satMod val="160000"/>
                  <a:alpha val="0"/>
                </a:schemeClr>
              </a:gs>
            </a:gsLst>
            <a:lin ang="16200000" scaled="1"/>
            <a:tileRect/>
          </a:gradFill>
          <a:ln>
            <a:noFill/>
            <a:headEnd type="none" w="med" len="med"/>
            <a:tailEnd type="none" w="med" len="med"/>
          </a:ln>
        </p:spPr>
      </p:pic>
      <p:sp>
        <p:nvSpPr>
          <p:cNvPr id="19" name="Rectangle 18"/>
          <p:cNvSpPr/>
          <p:nvPr/>
        </p:nvSpPr>
        <p:spPr bwMode="auto">
          <a:xfrm>
            <a:off x="248507" y="5502694"/>
            <a:ext cx="2147887" cy="999848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66000">
                <a:schemeClr val="tx1">
                  <a:alpha val="54000"/>
                </a:schemeClr>
              </a:gs>
              <a:gs pos="100000">
                <a:schemeClr val="tx1">
                  <a:tint val="23500"/>
                  <a:satMod val="160000"/>
                  <a:alpha val="0"/>
                </a:schemeClr>
              </a:gs>
            </a:gsLst>
            <a:lin ang="16200000" scaled="1"/>
            <a:tileRect/>
          </a:gradFill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b" anchorCtr="0" compatLnSpc="1">
            <a:prstTxWarp prst="textNoShape">
              <a:avLst/>
            </a:prstTxWarp>
          </a:bodyPr>
          <a:lstStyle/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Anywhere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Access</a:t>
            </a:r>
            <a:endParaRPr lang="en-US" sz="2200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636847" y="5502694"/>
            <a:ext cx="2147887" cy="999848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66000">
                <a:schemeClr val="tx1">
                  <a:alpha val="54000"/>
                </a:schemeClr>
              </a:gs>
              <a:gs pos="100000">
                <a:schemeClr val="tx1">
                  <a:tint val="23500"/>
                  <a:satMod val="160000"/>
                  <a:alpha val="0"/>
                </a:schemeClr>
              </a:gs>
            </a:gsLst>
            <a:lin ang="16200000" scaled="1"/>
            <a:tileRect/>
          </a:gradFill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b" anchorCtr="0" compatLnSpc="1">
            <a:prstTxWarp prst="textNoShape">
              <a:avLst/>
            </a:prstTxWarp>
          </a:bodyPr>
          <a:lstStyle/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Work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Together</a:t>
            </a:r>
            <a:endParaRPr lang="en-US" sz="2200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5007902" y="5509046"/>
            <a:ext cx="2147887" cy="999847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66000">
                <a:schemeClr val="tx1">
                  <a:alpha val="54000"/>
                </a:schemeClr>
              </a:gs>
              <a:gs pos="100000">
                <a:schemeClr val="tx1">
                  <a:tint val="23500"/>
                  <a:satMod val="160000"/>
                  <a:alpha val="0"/>
                </a:schemeClr>
              </a:gs>
            </a:gsLst>
            <a:lin ang="16200000" scaled="1"/>
            <a:tileRect/>
          </a:gradFill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b" anchorCtr="0" compatLnSpc="1">
            <a:prstTxWarp prst="textNoShape">
              <a:avLst/>
            </a:prstTxWarp>
          </a:bodyPr>
          <a:lstStyle/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Look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Professional</a:t>
            </a:r>
            <a:endParaRPr lang="en-US" sz="2200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393122" y="5502694"/>
            <a:ext cx="2147887" cy="999847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66000">
                <a:schemeClr val="tx1">
                  <a:alpha val="54000"/>
                </a:schemeClr>
              </a:gs>
              <a:gs pos="100000">
                <a:schemeClr val="tx1">
                  <a:tint val="23500"/>
                  <a:satMod val="160000"/>
                  <a:alpha val="0"/>
                </a:schemeClr>
              </a:gs>
            </a:gsLst>
            <a:lin ang="16200000" scaled="1"/>
            <a:tileRect/>
          </a:gradFill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b" anchorCtr="0" compatLnSpc="1">
            <a:prstTxWarp prst="textNoShape">
              <a:avLst/>
            </a:prstTxWarp>
          </a:bodyPr>
          <a:lstStyle/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Easy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IT</a:t>
            </a:r>
            <a:endParaRPr lang="en-US" sz="2200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9765453" y="5502694"/>
            <a:ext cx="2147887" cy="999847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66000">
                <a:schemeClr val="tx1">
                  <a:alpha val="54000"/>
                </a:schemeClr>
              </a:gs>
              <a:gs pos="100000">
                <a:schemeClr val="tx1">
                  <a:tint val="23500"/>
                  <a:satMod val="160000"/>
                  <a:alpha val="0"/>
                </a:schemeClr>
              </a:gs>
            </a:gsLst>
            <a:lin ang="16200000" scaled="1"/>
            <a:tileRect/>
          </a:gradFill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b" anchorCtr="0" compatLnSpc="1">
            <a:prstTxWarp prst="textNoShape">
              <a:avLst/>
            </a:prstTxWarp>
          </a:bodyPr>
          <a:lstStyle/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Best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Value</a:t>
            </a:r>
            <a:endParaRPr lang="en-US" sz="2200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  <p:sp>
        <p:nvSpPr>
          <p:cNvPr id="24" name="TextBox 4"/>
          <p:cNvSpPr txBox="1"/>
          <p:nvPr/>
        </p:nvSpPr>
        <p:spPr>
          <a:xfrm>
            <a:off x="2064554" y="508329"/>
            <a:ext cx="8059717" cy="3036167"/>
          </a:xfrm>
          <a:prstGeom prst="rect">
            <a:avLst/>
          </a:prstGeom>
          <a:noFill/>
        </p:spPr>
        <p:txBody>
          <a:bodyPr wrap="square" lIns="99015" tIns="49506" rIns="99015" bIns="49506" rtlCol="0">
            <a:spAutoFit/>
          </a:bodyPr>
          <a:lstStyle/>
          <a:p>
            <a:pPr algn="ctr" defTabSz="914259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69F1E"/>
              </a:buClr>
              <a:buSzPct val="90000"/>
              <a:defRPr/>
            </a:pPr>
            <a:r>
              <a:rPr lang="ar-EG" sz="3600" b="1" dirty="0" smtClean="0">
                <a:solidFill>
                  <a:srgbClr val="EB3C00"/>
                </a:solidFill>
                <a:latin typeface="Segoe UI Light" pitchFamily="34" charset="0"/>
              </a:rPr>
              <a:t>الحلقة الأولي</a:t>
            </a:r>
          </a:p>
          <a:p>
            <a:pPr algn="ctr" defTabSz="914259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69F1E"/>
              </a:buClr>
              <a:buSzPct val="90000"/>
              <a:defRPr/>
            </a:pPr>
            <a:endParaRPr lang="ar-EG" sz="3600" b="1" dirty="0">
              <a:solidFill>
                <a:srgbClr val="EB3C00"/>
              </a:solidFill>
              <a:latin typeface="Segoe UI Light" pitchFamily="34" charset="0"/>
            </a:endParaRPr>
          </a:p>
          <a:p>
            <a:pPr algn="ctr" defTabSz="914259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69F1E"/>
              </a:buClr>
              <a:buSzPct val="90000"/>
              <a:defRPr/>
            </a:pPr>
            <a:r>
              <a:rPr lang="ar-EG" sz="3600" b="1" dirty="0" smtClean="0">
                <a:solidFill>
                  <a:srgbClr val="EB3C00"/>
                </a:solidFill>
                <a:latin typeface="Segoe UI Light" pitchFamily="34" charset="0"/>
              </a:rPr>
              <a:t>في هذه الحلقة سوف نتعرف</a:t>
            </a:r>
            <a:r>
              <a:rPr lang="ar-EG" sz="3600" b="1" dirty="0">
                <a:solidFill>
                  <a:srgbClr val="EB3C00"/>
                </a:solidFill>
                <a:latin typeface="Segoe UI Light" pitchFamily="34" charset="0"/>
              </a:rPr>
              <a:t> </a:t>
            </a:r>
            <a:r>
              <a:rPr lang="ar-EG" sz="3600" b="1" dirty="0" smtClean="0">
                <a:solidFill>
                  <a:srgbClr val="EB3C00"/>
                </a:solidFill>
                <a:latin typeface="Segoe UI Light" pitchFamily="34" charset="0"/>
              </a:rPr>
              <a:t>علي مكونات برنامج </a:t>
            </a:r>
          </a:p>
          <a:p>
            <a:pPr algn="ctr" defTabSz="914259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69F1E"/>
              </a:buClr>
              <a:buSzPct val="90000"/>
              <a:defRPr/>
            </a:pPr>
            <a:r>
              <a:rPr lang="en-US" sz="3600" b="1" dirty="0" smtClean="0">
                <a:solidFill>
                  <a:srgbClr val="EB3C00"/>
                </a:solidFill>
                <a:latin typeface="Segoe UI Light" pitchFamily="34" charset="0"/>
              </a:rPr>
              <a:t>Office 365 for Education</a:t>
            </a:r>
            <a:endParaRPr lang="ar-EG" sz="3600" b="1" dirty="0" smtClean="0">
              <a:solidFill>
                <a:srgbClr val="EB3C00"/>
              </a:solidFill>
              <a:latin typeface="Segoe UI Light" pitchFamily="34" charset="0"/>
            </a:endParaRPr>
          </a:p>
          <a:p>
            <a:pPr algn="ctr" defTabSz="914259" rt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69F1E"/>
              </a:buClr>
              <a:buSzPct val="90000"/>
              <a:defRPr/>
            </a:pPr>
            <a:r>
              <a:rPr lang="ar-EG" sz="3600" b="1" dirty="0" smtClean="0">
                <a:solidFill>
                  <a:srgbClr val="EB3C00"/>
                </a:solidFill>
                <a:latin typeface="Segoe UI Light" pitchFamily="34" charset="0"/>
              </a:rPr>
              <a:t>و كيفية الإستفادة منها في قطاع التعليم العالي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170" y="168694"/>
            <a:ext cx="3191401" cy="1159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8340" y="367581"/>
            <a:ext cx="19050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86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447800"/>
            <a:ext cx="12192000" cy="50116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 rtl="1">
              <a:spcBef>
                <a:spcPts val="10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ar-EG" sz="23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خدمة مجانية يعتمد عليها و بمواصفات </a:t>
            </a:r>
            <a:r>
              <a:rPr lang="ar-EG" sz="23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عالمية وضمان </a:t>
            </a:r>
            <a:r>
              <a:rPr lang="ar-EG" sz="23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التوافر بنسبة 99.9% بمميزات و خصائص رائعة و دعم فني مجاني. برنامج يوفر الخصوصية و يحمي الطلاب و </a:t>
            </a:r>
            <a:r>
              <a:rPr lang="ar-EG" sz="23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أعضاء هيئة التدريس من </a:t>
            </a:r>
            <a:r>
              <a:rPr lang="ar-EG" sz="23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أي مراسلات غير لائقة (</a:t>
            </a:r>
            <a:r>
              <a:rPr lang="en-US" sz="23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Bad Words Filter</a:t>
            </a:r>
            <a:r>
              <a:rPr lang="ar-EG" sz="23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endParaRPr lang="en-US" sz="23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42950" marR="0" lvl="1" indent="-285750" algn="just" rtl="1">
              <a:spcBef>
                <a:spcPts val="10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ar-EG" sz="23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توافر قوالب و أدوات تخدم قطاع التعليم </a:t>
            </a:r>
            <a:r>
              <a:rPr lang="ar-EG" sz="23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العالي مثل</a:t>
            </a:r>
            <a:r>
              <a:rPr lang="en-US" sz="23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</a:t>
            </a:r>
            <a:r>
              <a:rPr lang="ar-EG" sz="23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3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Class Sites – Study Groups</a:t>
            </a:r>
            <a:r>
              <a:rPr lang="ar-EG" sz="23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مما سيساعد علي زيادة فرص التواصل بين</a:t>
            </a:r>
            <a:r>
              <a:rPr lang="en-US" sz="23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EG" sz="23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الجامعات و الكليات, الكليات و أعضاء هيئات التدريس, أعضاء هيءات التدريس و </a:t>
            </a:r>
            <a:r>
              <a:rPr lang="ar-EG" sz="23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الطلاب و كذلك الطلاب و الطلاب.</a:t>
            </a:r>
            <a:endParaRPr lang="en-US" sz="23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42950" marR="0" lvl="1" indent="-285750" algn="just" rtl="1">
              <a:spcBef>
                <a:spcPts val="10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ar-EG" sz="23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خدمات تقدم من خلال نطاق رسمي بأسم </a:t>
            </a:r>
            <a:r>
              <a:rPr lang="ar-EG" sz="23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الجامعة مما يساعد </a:t>
            </a:r>
            <a:r>
              <a:rPr lang="ar-EG" sz="23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علي ربط الطلاب و </a:t>
            </a:r>
            <a:r>
              <a:rPr lang="ar-EG" sz="23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أعضاء هيءات التدريس بشكل </a:t>
            </a:r>
            <a:r>
              <a:rPr lang="ar-EG" sz="23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رسمي</a:t>
            </a:r>
            <a:endParaRPr lang="en-US" sz="23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42950" marR="0" lvl="1" indent="-285750" algn="just" rtl="1">
              <a:spcBef>
                <a:spcPts val="10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ar-EG" sz="23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برامج تقدم حلول جديدة و متطورة للفصول التخيلية (</a:t>
            </a:r>
            <a:r>
              <a:rPr lang="en-US" sz="23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Virtual Classroom</a:t>
            </a:r>
            <a:r>
              <a:rPr lang="ar-EG" sz="23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من خلال </a:t>
            </a:r>
            <a:r>
              <a:rPr lang="en-US" sz="23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Lync Online </a:t>
            </a:r>
            <a:r>
              <a:rPr lang="ar-EG" sz="23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و إمكانية عمل تدريبات و اجتماعات دون مغادرة المؤسسة التعليمية و تعطيل العمل</a:t>
            </a:r>
            <a:endParaRPr lang="en-US" sz="23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42950" marR="0" lvl="1" indent="-285750" algn="just" rtl="1">
              <a:spcBef>
                <a:spcPts val="10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ar-EG" sz="23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خدمة توفر أمان و سرية للمعلومات و البيانات و يمكن الوصول إليها بوسائل عديدة </a:t>
            </a:r>
            <a:r>
              <a:rPr lang="en-US" sz="23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Desktops – Tablets – Laptops – Smart </a:t>
            </a:r>
            <a:r>
              <a:rPr lang="en-US" sz="23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Phones</a:t>
            </a:r>
            <a:endParaRPr lang="en-US" sz="23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170" y="168694"/>
            <a:ext cx="3191401" cy="11597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4168229" y="660732"/>
            <a:ext cx="3855543" cy="598577"/>
          </a:xfrm>
          <a:prstGeom prst="rect">
            <a:avLst/>
          </a:prstGeom>
          <a:noFill/>
        </p:spPr>
        <p:txBody>
          <a:bodyPr wrap="square" lIns="99015" tIns="49506" rIns="99015" bIns="49506" rtlCol="0">
            <a:spAutoFit/>
          </a:bodyPr>
          <a:lstStyle/>
          <a:p>
            <a:pPr algn="ctr" defTabSz="914259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69F1E"/>
              </a:buClr>
              <a:buSzPct val="90000"/>
            </a:pPr>
            <a:r>
              <a:rPr lang="ar-AE" sz="3600" b="1" dirty="0">
                <a:solidFill>
                  <a:srgbClr val="EB3C00"/>
                </a:solidFill>
                <a:latin typeface="Segoe UI Light" pitchFamily="34" charset="0"/>
              </a:rPr>
              <a:t>المميزات العامة ل</a:t>
            </a:r>
            <a:r>
              <a:rPr lang="ar-EG" sz="3600" b="1" dirty="0">
                <a:solidFill>
                  <a:srgbClr val="EB3C00"/>
                </a:solidFill>
                <a:latin typeface="Segoe UI Light" pitchFamily="34" charset="0"/>
              </a:rPr>
              <a:t>ل</a:t>
            </a:r>
            <a:r>
              <a:rPr lang="ar-AE" sz="3600" b="1" dirty="0">
                <a:solidFill>
                  <a:srgbClr val="EB3C00"/>
                </a:solidFill>
                <a:latin typeface="Segoe UI Light" pitchFamily="34" charset="0"/>
              </a:rPr>
              <a:t>برنامج</a:t>
            </a:r>
            <a:endParaRPr lang="en-US" sz="3600" b="1" dirty="0">
              <a:solidFill>
                <a:srgbClr val="EB3C00"/>
              </a:solidFill>
              <a:latin typeface="Segoe UI Light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8340" y="367581"/>
            <a:ext cx="19050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25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ADISVR2\Shared\ADI_Projects\Microsoft\MS_12-01542_Office_Licensing\Working_Art\office365-1.jpg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1008998"/>
            <a:ext cx="6014710" cy="2852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\\ADISVR2\Shared\ADI_Projects\Microsoft\MS_12-01542_Office_Licensing\Working_Art\office365-2.jpg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164318" y="1008997"/>
            <a:ext cx="6024508" cy="2852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\\ADISVR2\Shared\ADI_Projects\Microsoft\MS_12-01542_Office_Licensing\Working_Art\office365-3.jpg"/>
          <p:cNvPicPr>
            <a:picLocks noChangeAspect="1" noChangeArrowheads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4030611"/>
            <a:ext cx="6014712" cy="2827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\\ADISVR2\Shared\ADI_Projects\Microsoft\MS_12-01542_Office_Licensing\Working_Art\office365-4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64318" y="4030612"/>
            <a:ext cx="6024508" cy="2834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57"/>
          <p:cNvSpPr>
            <a:spLocks noGrp="1"/>
          </p:cNvSpPr>
          <p:nvPr>
            <p:ph type="title"/>
          </p:nvPr>
        </p:nvSpPr>
        <p:spPr>
          <a:xfrm>
            <a:off x="293298" y="231611"/>
            <a:ext cx="11621826" cy="605768"/>
          </a:xfrm>
        </p:spPr>
        <p:txBody>
          <a:bodyPr>
            <a:normAutofit fontScale="90000"/>
          </a:bodyPr>
          <a:lstStyle/>
          <a:p>
            <a:pPr algn="r" rtl="1"/>
            <a:r>
              <a:rPr lang="ar-EG" sz="4400" dirty="0" smtClean="0">
                <a:solidFill>
                  <a:srgbClr val="EB3C00"/>
                </a:solidFill>
                <a:latin typeface="Calibri" panose="020F0502020204030204" pitchFamily="34" charset="0"/>
              </a:rPr>
              <a:t>تعرف علي الخدمات التي يوفرها </a:t>
            </a:r>
            <a:r>
              <a:rPr lang="en-US" sz="4400" dirty="0" smtClean="0">
                <a:solidFill>
                  <a:srgbClr val="EB3C00"/>
                </a:solidFill>
                <a:latin typeface="Calibri" panose="020F0502020204030204" pitchFamily="34" charset="0"/>
              </a:rPr>
              <a:t>Office 365 for Education</a:t>
            </a:r>
            <a:endParaRPr lang="en-US" sz="4400" dirty="0">
              <a:solidFill>
                <a:srgbClr val="EB3C00"/>
              </a:solidFill>
              <a:latin typeface="Calibri" panose="020F050202020403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6164317" y="1007531"/>
            <a:ext cx="6024508" cy="2854395"/>
            <a:chOff x="6164317" y="1007531"/>
            <a:chExt cx="6024508" cy="2854395"/>
          </a:xfrm>
        </p:grpSpPr>
        <p:sp>
          <p:nvSpPr>
            <p:cNvPr id="10" name="Rectangle 9"/>
            <p:cNvSpPr/>
            <p:nvPr/>
          </p:nvSpPr>
          <p:spPr bwMode="auto">
            <a:xfrm>
              <a:off x="6164317" y="1008997"/>
              <a:ext cx="6024508" cy="2852929"/>
            </a:xfrm>
            <a:prstGeom prst="rect">
              <a:avLst/>
            </a:prstGeom>
            <a:solidFill>
              <a:schemeClr val="bg1">
                <a:lumMod val="95000"/>
                <a:alpha val="90000"/>
              </a:schemeClr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45720" rIns="4572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479336" y="1794717"/>
              <a:ext cx="5435788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defTabSz="1218447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ar-EG" sz="1600" spc="-24" dirty="0" smtClean="0">
                  <a:solidFill>
                    <a:srgbClr val="595959">
                      <a:lumMod val="75000"/>
                      <a:alpha val="99000"/>
                    </a:srgbClr>
                  </a:solidFill>
                </a:rPr>
                <a:t>يوفر البرنامج عامل التواصل والتعاون بين أعضاء هيئة التدريس والطلاب</a:t>
              </a:r>
            </a:p>
            <a:p>
              <a:pPr algn="r" defTabSz="1218447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ar-EG" sz="1600" spc="-24" dirty="0" smtClean="0">
                  <a:solidFill>
                    <a:srgbClr val="595959">
                      <a:lumMod val="75000"/>
                      <a:alpha val="99000"/>
                    </a:srgbClr>
                  </a:solidFill>
                </a:rPr>
                <a:t>إمكانية عمل محاضرات عبر الإنترنت و تبادل الخبرات</a:t>
              </a:r>
            </a:p>
            <a:p>
              <a:pPr algn="r" defTabSz="1218447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ar-EG" sz="1600" spc="-24" dirty="0" smtClean="0">
                  <a:solidFill>
                    <a:srgbClr val="595959">
                      <a:lumMod val="75000"/>
                      <a:alpha val="99000"/>
                    </a:srgbClr>
                  </a:solidFill>
                </a:rPr>
                <a:t>إمكانية تسجيل المحاضرات علي شكل فيديوهات و مشاركتها مع الطلاب</a:t>
              </a:r>
            </a:p>
            <a:p>
              <a:pPr algn="r" defTabSz="1218447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ar-EG" sz="1600" spc="-24" dirty="0" smtClean="0">
                  <a:solidFill>
                    <a:srgbClr val="595959">
                      <a:lumMod val="75000"/>
                      <a:alpha val="99000"/>
                    </a:srgbClr>
                  </a:solidFill>
                </a:rPr>
                <a:t>إمكانية التواصل بين أعضاء هيءات التدريس علي مستوي الجمهورية</a:t>
              </a:r>
              <a:endParaRPr lang="en-US" sz="1600" spc="-24" dirty="0">
                <a:solidFill>
                  <a:srgbClr val="595959">
                    <a:lumMod val="75000"/>
                    <a:alpha val="99000"/>
                  </a:srgbClr>
                </a:solidFill>
              </a:endParaRP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215417" y="1007531"/>
              <a:ext cx="2545233" cy="890831"/>
            </a:xfrm>
            <a:prstGeom prst="rect">
              <a:avLst/>
            </a:prstGeom>
          </p:spPr>
        </p:pic>
      </p:grpSp>
      <p:grpSp>
        <p:nvGrpSpPr>
          <p:cNvPr id="13" name="Group 12"/>
          <p:cNvGrpSpPr/>
          <p:nvPr/>
        </p:nvGrpSpPr>
        <p:grpSpPr>
          <a:xfrm>
            <a:off x="0" y="4030612"/>
            <a:ext cx="6014710" cy="2827388"/>
            <a:chOff x="0" y="4030612"/>
            <a:chExt cx="6014710" cy="2827388"/>
          </a:xfrm>
        </p:grpSpPr>
        <p:sp>
          <p:nvSpPr>
            <p:cNvPr id="14" name="Rectangle 13"/>
            <p:cNvSpPr/>
            <p:nvPr/>
          </p:nvSpPr>
          <p:spPr bwMode="auto">
            <a:xfrm>
              <a:off x="0" y="4030612"/>
              <a:ext cx="6014710" cy="2827388"/>
            </a:xfrm>
            <a:prstGeom prst="rect">
              <a:avLst/>
            </a:prstGeom>
            <a:solidFill>
              <a:schemeClr val="bg1">
                <a:lumMod val="95000"/>
                <a:alpha val="90000"/>
              </a:schemeClr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45720" rIns="4572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83936" y="5057283"/>
              <a:ext cx="5207137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defTabSz="1218447" rtl="1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ar-EG" sz="1600" spc="-24" dirty="0" smtClean="0">
                  <a:solidFill>
                    <a:srgbClr val="595959">
                      <a:lumMod val="75000"/>
                      <a:alpha val="99000"/>
                    </a:srgbClr>
                  </a:solidFill>
                </a:rPr>
                <a:t>الوصول </a:t>
              </a:r>
              <a:r>
                <a:rPr lang="ar-EG" sz="1600" spc="-24" dirty="0">
                  <a:solidFill>
                    <a:srgbClr val="595959">
                      <a:lumMod val="75000"/>
                      <a:alpha val="99000"/>
                    </a:srgbClr>
                  </a:solidFill>
                </a:rPr>
                <a:t>إلى الوثائق </a:t>
              </a:r>
              <a:r>
                <a:rPr lang="ar-EG" sz="1600" spc="-24" dirty="0" smtClean="0">
                  <a:solidFill>
                    <a:srgbClr val="595959">
                      <a:lumMod val="75000"/>
                      <a:alpha val="99000"/>
                    </a:srgbClr>
                  </a:solidFill>
                </a:rPr>
                <a:t>و المستندات من خلال موقع رسمي مع إمكانية إنشاء "المواقع </a:t>
              </a:r>
              <a:r>
                <a:rPr lang="ar-EG" sz="1600" spc="-24" dirty="0">
                  <a:solidFill>
                    <a:srgbClr val="595959">
                      <a:lumMod val="75000"/>
                      <a:alpha val="99000"/>
                    </a:srgbClr>
                  </a:solidFill>
                </a:rPr>
                <a:t>الخاصة </a:t>
              </a:r>
              <a:r>
                <a:rPr lang="ar-EG" sz="1600" spc="-24" dirty="0" smtClean="0">
                  <a:solidFill>
                    <a:srgbClr val="595959">
                      <a:lumMod val="75000"/>
                      <a:alpha val="99000"/>
                    </a:srgbClr>
                  </a:solidFill>
                </a:rPr>
                <a:t>بي» و </a:t>
              </a:r>
              <a:r>
                <a:rPr lang="ar-EG" sz="1600" spc="-24" dirty="0">
                  <a:solidFill>
                    <a:srgbClr val="595959">
                      <a:lumMod val="75000"/>
                      <a:alpha val="99000"/>
                    </a:srgbClr>
                  </a:solidFill>
                </a:rPr>
                <a:t>إدارة وتقاسم الوثائق مشاركة المستندات بشكل أمن مع </a:t>
              </a:r>
              <a:r>
                <a:rPr lang="ar-EG" sz="1600" spc="-24" dirty="0" smtClean="0">
                  <a:solidFill>
                    <a:srgbClr val="595959">
                      <a:lumMod val="75000"/>
                      <a:alpha val="99000"/>
                    </a:srgbClr>
                  </a:solidFill>
                </a:rPr>
                <a:t>الزملاء من خلال مواقع آمنة لايمكن الوصول إليها لغير أعضاء هيئات التدريس أو الطلاب</a:t>
              </a:r>
              <a:endParaRPr lang="en-US" sz="1600" spc="-24" dirty="0">
                <a:solidFill>
                  <a:srgbClr val="595959">
                    <a:lumMod val="75000"/>
                    <a:alpha val="99000"/>
                  </a:srgbClr>
                </a:solidFill>
              </a:endParaRPr>
            </a:p>
          </p:txBody>
        </p:sp>
        <p:pic>
          <p:nvPicPr>
            <p:cNvPr id="16" name="Picture 15"/>
            <p:cNvPicPr>
              <a:picLocks noChangeAspect="1" noChangeArrowheads="1"/>
            </p:cNvPicPr>
            <p:nvPr/>
          </p:nvPicPr>
          <p:blipFill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auto">
            <a:xfrm>
              <a:off x="542438" y="4240228"/>
              <a:ext cx="3244402" cy="562225"/>
            </a:xfrm>
            <a:prstGeom prst="rect">
              <a:avLst/>
            </a:prstGeom>
            <a:noFill/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" name="Group 16"/>
          <p:cNvGrpSpPr/>
          <p:nvPr/>
        </p:nvGrpSpPr>
        <p:grpSpPr>
          <a:xfrm>
            <a:off x="6164316" y="4030611"/>
            <a:ext cx="6024510" cy="2827389"/>
            <a:chOff x="6164316" y="4030611"/>
            <a:chExt cx="6024510" cy="2827389"/>
          </a:xfrm>
        </p:grpSpPr>
        <p:sp>
          <p:nvSpPr>
            <p:cNvPr id="18" name="Rectangle 17"/>
            <p:cNvSpPr/>
            <p:nvPr/>
          </p:nvSpPr>
          <p:spPr bwMode="auto">
            <a:xfrm>
              <a:off x="6164316" y="4030611"/>
              <a:ext cx="6024510" cy="2827389"/>
            </a:xfrm>
            <a:prstGeom prst="rect">
              <a:avLst/>
            </a:prstGeom>
            <a:solidFill>
              <a:schemeClr val="bg1">
                <a:lumMod val="95000"/>
                <a:alpha val="90000"/>
              </a:schemeClr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45720" rIns="4572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479336" y="4902006"/>
              <a:ext cx="5435788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defTabSz="1218447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ar-EG" sz="1600" spc="-24" dirty="0" smtClean="0">
                  <a:solidFill>
                    <a:srgbClr val="595959">
                      <a:lumMod val="75000"/>
                      <a:alpha val="99000"/>
                    </a:srgbClr>
                  </a:solidFill>
                </a:rPr>
                <a:t>بريد الكتروني بسعة 25 جيجا بايت</a:t>
              </a:r>
            </a:p>
            <a:p>
              <a:pPr algn="r" defTabSz="1218447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ar-EG" sz="1600" spc="-24" dirty="0" smtClean="0">
                  <a:solidFill>
                    <a:srgbClr val="595959">
                      <a:lumMod val="75000"/>
                      <a:alpha val="99000"/>
                    </a:srgbClr>
                  </a:solidFill>
                </a:rPr>
                <a:t>رسائل حتي 25 ميجا بايت</a:t>
              </a:r>
            </a:p>
            <a:p>
              <a:pPr algn="r" defTabSz="1218447" rtl="1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ar-EG" sz="1600" spc="-24" dirty="0" smtClean="0">
                  <a:solidFill>
                    <a:srgbClr val="595959">
                      <a:lumMod val="75000"/>
                      <a:alpha val="99000"/>
                    </a:srgbClr>
                  </a:solidFill>
                </a:rPr>
                <a:t>إمكانية ربط حسابات البريد الشخصي بحساب </a:t>
              </a:r>
              <a:r>
                <a:rPr lang="en-US" sz="1600" spc="-24" dirty="0" smtClean="0">
                  <a:solidFill>
                    <a:srgbClr val="595959">
                      <a:lumMod val="75000"/>
                      <a:alpha val="99000"/>
                    </a:srgbClr>
                  </a:solidFill>
                </a:rPr>
                <a:t>Office 3655</a:t>
              </a:r>
              <a:r>
                <a:rPr lang="ar-EG" sz="1600" spc="-24" dirty="0" smtClean="0">
                  <a:solidFill>
                    <a:srgbClr val="595959">
                      <a:lumMod val="75000"/>
                      <a:alpha val="99000"/>
                    </a:srgbClr>
                  </a:solidFill>
                </a:rPr>
                <a:t> </a:t>
              </a:r>
            </a:p>
            <a:p>
              <a:pPr algn="r" defTabSz="1218447" rtl="1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ar-EG" sz="1600" spc="-24" dirty="0" smtClean="0">
                  <a:solidFill>
                    <a:srgbClr val="595959">
                      <a:lumMod val="75000"/>
                      <a:alpha val="99000"/>
                    </a:srgbClr>
                  </a:solidFill>
                </a:rPr>
                <a:t>استمتع بخدمات بريدية بمواصفات عالمية</a:t>
              </a:r>
              <a:endParaRPr lang="en-US" sz="1600" spc="-24" dirty="0">
                <a:solidFill>
                  <a:srgbClr val="595959">
                    <a:lumMod val="75000"/>
                    <a:alpha val="99000"/>
                  </a:srgbClr>
                </a:solidFill>
              </a:endParaRPr>
            </a:p>
          </p:txBody>
        </p:sp>
        <p:pic>
          <p:nvPicPr>
            <p:cNvPr id="20" name="Picture 19"/>
            <p:cNvPicPr>
              <a:picLocks noChangeAspect="1" noChangeArrowheads="1"/>
            </p:cNvPicPr>
            <p:nvPr/>
          </p:nvPicPr>
          <p:blipFill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auto">
            <a:xfrm>
              <a:off x="8514747" y="4224753"/>
              <a:ext cx="3063871" cy="577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1" name="Rectangle 20"/>
          <p:cNvSpPr/>
          <p:nvPr/>
        </p:nvSpPr>
        <p:spPr bwMode="auto">
          <a:xfrm>
            <a:off x="4872734" y="2711819"/>
            <a:ext cx="2443355" cy="2443355"/>
          </a:xfrm>
          <a:prstGeom prst="rect">
            <a:avLst/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200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0" y="1007531"/>
            <a:ext cx="6014712" cy="3325351"/>
            <a:chOff x="0" y="-4422260"/>
            <a:chExt cx="6014712" cy="3325351"/>
          </a:xfrm>
        </p:grpSpPr>
        <p:grpSp>
          <p:nvGrpSpPr>
            <p:cNvPr id="23" name="Group 22"/>
            <p:cNvGrpSpPr/>
            <p:nvPr/>
          </p:nvGrpSpPr>
          <p:grpSpPr>
            <a:xfrm>
              <a:off x="0" y="-4422260"/>
              <a:ext cx="6014712" cy="3325351"/>
              <a:chOff x="0" y="1008998"/>
              <a:chExt cx="6014712" cy="3325351"/>
            </a:xfrm>
          </p:grpSpPr>
          <p:sp>
            <p:nvSpPr>
              <p:cNvPr id="25" name="Rectangle 24"/>
              <p:cNvSpPr/>
              <p:nvPr/>
            </p:nvSpPr>
            <p:spPr bwMode="auto">
              <a:xfrm>
                <a:off x="0" y="1008998"/>
                <a:ext cx="6014712" cy="2852928"/>
              </a:xfrm>
              <a:prstGeom prst="rect">
                <a:avLst/>
              </a:prstGeom>
              <a:solidFill>
                <a:schemeClr val="bg1">
                  <a:lumMod val="95000"/>
                  <a:alpha val="90000"/>
                </a:schemeClr>
              </a:solidFill>
              <a:ln>
                <a:noFill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45720" tIns="45720" rIns="4572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14099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483936" y="1656693"/>
                <a:ext cx="5483477" cy="2677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 defTabSz="1218447" rtl="1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ar-EG" sz="1600" spc="-24" dirty="0" smtClean="0">
                    <a:solidFill>
                      <a:srgbClr val="595959">
                        <a:lumMod val="75000"/>
                        <a:alpha val="99000"/>
                      </a:srgbClr>
                    </a:solidFill>
                  </a:rPr>
                  <a:t>تمتع بالعمل علي أحدث نسخ برامج </a:t>
                </a:r>
                <a:r>
                  <a:rPr lang="en-US" sz="1600" spc="-24" dirty="0" smtClean="0">
                    <a:solidFill>
                      <a:srgbClr val="595959">
                        <a:lumMod val="75000"/>
                        <a:alpha val="99000"/>
                      </a:srgbClr>
                    </a:solidFill>
                  </a:rPr>
                  <a:t>Microsoft Office Web Apps</a:t>
                </a:r>
                <a:endParaRPr lang="ar-EG" sz="1600" spc="-24" dirty="0" smtClean="0">
                  <a:solidFill>
                    <a:srgbClr val="595959">
                      <a:lumMod val="75000"/>
                      <a:alpha val="99000"/>
                    </a:srgbClr>
                  </a:solidFill>
                </a:endParaRPr>
              </a:p>
              <a:p>
                <a:pPr algn="r" defTabSz="1218447" rtl="1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ar-EG" sz="1600" spc="-24" dirty="0" smtClean="0">
                    <a:solidFill>
                      <a:srgbClr val="595959">
                        <a:lumMod val="75000"/>
                        <a:alpha val="99000"/>
                      </a:srgbClr>
                    </a:solidFill>
                  </a:rPr>
                  <a:t>استمتع بالعمل علي </a:t>
                </a:r>
                <a:r>
                  <a:rPr lang="en-US" sz="1600" spc="-24" dirty="0" smtClean="0">
                    <a:solidFill>
                      <a:srgbClr val="595959">
                        <a:lumMod val="75000"/>
                        <a:alpha val="99000"/>
                      </a:srgbClr>
                    </a:solidFill>
                  </a:rPr>
                  <a:t>Office Online </a:t>
                </a:r>
                <a:r>
                  <a:rPr lang="ar-EG" sz="1600" spc="-24" dirty="0" smtClean="0">
                    <a:solidFill>
                      <a:srgbClr val="595959">
                        <a:lumMod val="75000"/>
                        <a:alpha val="99000"/>
                      </a:srgbClr>
                    </a:solidFill>
                  </a:rPr>
                  <a:t> و تجربة </a:t>
                </a:r>
              </a:p>
              <a:p>
                <a:pPr algn="l" defTabSz="1218447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pc="-24" dirty="0" smtClean="0">
                    <a:solidFill>
                      <a:srgbClr val="595959">
                        <a:lumMod val="75000"/>
                        <a:alpha val="99000"/>
                      </a:srgbClr>
                    </a:solidFill>
                  </a:rPr>
                  <a:t>Microsoft Word</a:t>
                </a:r>
              </a:p>
              <a:p>
                <a:pPr algn="l" defTabSz="1218447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pc="-24" dirty="0" smtClean="0">
                    <a:solidFill>
                      <a:srgbClr val="595959">
                        <a:lumMod val="75000"/>
                        <a:alpha val="99000"/>
                      </a:srgbClr>
                    </a:solidFill>
                  </a:rPr>
                  <a:t>Microsoft Excel</a:t>
                </a:r>
              </a:p>
              <a:p>
                <a:pPr algn="l" defTabSz="1218447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pc="-24" dirty="0" smtClean="0">
                    <a:solidFill>
                      <a:srgbClr val="595959">
                        <a:lumMod val="75000"/>
                        <a:alpha val="99000"/>
                      </a:srgbClr>
                    </a:solidFill>
                  </a:rPr>
                  <a:t>Microsoft PowerPoint</a:t>
                </a:r>
              </a:p>
              <a:p>
                <a:pPr algn="l" defTabSz="1218447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pc="-24" dirty="0" smtClean="0">
                    <a:solidFill>
                      <a:srgbClr val="595959">
                        <a:lumMod val="75000"/>
                        <a:alpha val="99000"/>
                      </a:srgbClr>
                    </a:solidFill>
                  </a:rPr>
                  <a:t>Microsoft OneNote</a:t>
                </a:r>
                <a:endParaRPr lang="ar-EG" sz="1600" spc="-24" dirty="0">
                  <a:solidFill>
                    <a:srgbClr val="595959">
                      <a:lumMod val="75000"/>
                      <a:alpha val="99000"/>
                    </a:srgbClr>
                  </a:solidFill>
                </a:endParaRPr>
              </a:p>
              <a:p>
                <a:pPr algn="r" defTabSz="1218447" rtl="1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1600" spc="-24" dirty="0">
                  <a:solidFill>
                    <a:srgbClr val="595959">
                      <a:lumMod val="75000"/>
                      <a:alpha val="99000"/>
                    </a:srgbClr>
                  </a:solidFill>
                </a:endParaRPr>
              </a:p>
            </p:txBody>
          </p:sp>
        </p:grpSp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83934" y="-4365023"/>
              <a:ext cx="2316511" cy="802435"/>
            </a:xfrm>
            <a:prstGeom prst="rect">
              <a:avLst/>
            </a:prstGeom>
          </p:spPr>
        </p:pic>
      </p:grpSp>
      <p:sp>
        <p:nvSpPr>
          <p:cNvPr id="27" name="Rectangle 26"/>
          <p:cNvSpPr/>
          <p:nvPr/>
        </p:nvSpPr>
        <p:spPr bwMode="auto">
          <a:xfrm>
            <a:off x="5032116" y="2868971"/>
            <a:ext cx="2124592" cy="2129053"/>
          </a:xfrm>
          <a:prstGeom prst="rect">
            <a:avLst/>
          </a:prstGeom>
          <a:solidFill>
            <a:srgbClr val="EB3C00"/>
          </a:solidFill>
          <a:ln>
            <a:noFill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1218585"/>
            <a:endParaRPr lang="en-US" sz="2400" dirty="0">
              <a:solidFill>
                <a:srgbClr val="EB3C00"/>
              </a:solidFill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23836" y="3562651"/>
            <a:ext cx="2141149" cy="741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156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447800" y="2993202"/>
            <a:ext cx="9220200" cy="1207975"/>
          </a:xfrm>
          <a:prstGeom prst="rect">
            <a:avLst/>
          </a:prstGeom>
          <a:noFill/>
        </p:spPr>
        <p:txBody>
          <a:bodyPr wrap="square" lIns="99015" tIns="49506" rIns="99015" bIns="49506" rtlCol="0">
            <a:spAutoFit/>
          </a:bodyPr>
          <a:lstStyle/>
          <a:p>
            <a:pPr algn="ctr" defTabSz="914259" rt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69F1E"/>
              </a:buClr>
              <a:buSzPct val="90000"/>
              <a:defRPr/>
            </a:pPr>
            <a:r>
              <a:rPr lang="ar-EG" sz="3600" b="1" dirty="0" smtClean="0">
                <a:solidFill>
                  <a:srgbClr val="EB3C00"/>
                </a:solidFill>
                <a:latin typeface="Segoe UI Light" pitchFamily="34" charset="0"/>
              </a:rPr>
              <a:t>لمزيد من المعلومات يمكنك مراسلتنا علي </a:t>
            </a:r>
          </a:p>
          <a:p>
            <a:pPr algn="ctr" defTabSz="914259" rt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69F1E"/>
              </a:buClr>
              <a:buSzPct val="90000"/>
              <a:defRPr/>
            </a:pPr>
            <a:r>
              <a:rPr lang="ar-EG" sz="3600" b="1" dirty="0" smtClean="0">
                <a:solidFill>
                  <a:srgbClr val="EB3C00"/>
                </a:solidFill>
                <a:latin typeface="Segoe UI Light" pitchFamily="34" charset="0"/>
              </a:rPr>
              <a:t> </a:t>
            </a:r>
            <a:r>
              <a:rPr lang="en-US" sz="3600" b="1" dirty="0" smtClean="0">
                <a:solidFill>
                  <a:srgbClr val="EB3C00"/>
                </a:solidFill>
                <a:latin typeface="Segoe UI Light" pitchFamily="34" charset="0"/>
              </a:rPr>
              <a:t>mis@bu.edu.eg</a:t>
            </a:r>
            <a:endParaRPr lang="ar-EG" sz="3600" b="1" dirty="0" smtClean="0">
              <a:solidFill>
                <a:srgbClr val="EB3C00"/>
              </a:solidFill>
              <a:latin typeface="Segoe UI Light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screen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8712" y="5474407"/>
            <a:ext cx="3191401" cy="1159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1500" y="609600"/>
            <a:ext cx="34290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13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360</Words>
  <Application>Microsoft Office PowerPoint</Application>
  <PresentationFormat>Custom</PresentationFormat>
  <Paragraphs>45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تعرف علي الخدمات التي يوفرها Office 365 for Education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Abu Ali (Integrated Services)</dc:creator>
  <cp:lastModifiedBy>walaa</cp:lastModifiedBy>
  <cp:revision>14</cp:revision>
  <dcterms:created xsi:type="dcterms:W3CDTF">2006-08-16T00:00:00Z</dcterms:created>
  <dcterms:modified xsi:type="dcterms:W3CDTF">2013-04-14T07:59:25Z</dcterms:modified>
</cp:coreProperties>
</file>